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3A90C4-CA86-46CF-8FFF-FDF820C375A0}"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A90C4-CA86-46CF-8FFF-FDF820C375A0}"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A90C4-CA86-46CF-8FFF-FDF820C375A0}"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A90C4-CA86-46CF-8FFF-FDF820C375A0}"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3A90C4-CA86-46CF-8FFF-FDF820C375A0}"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3A90C4-CA86-46CF-8FFF-FDF820C375A0}"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3A90C4-CA86-46CF-8FFF-FDF820C375A0}" type="datetimeFigureOut">
              <a:rPr lang="en-US" smtClean="0"/>
              <a:pPr/>
              <a:t>2/14/2019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3A90C4-CA86-46CF-8FFF-FDF820C375A0}" type="datetimeFigureOut">
              <a:rPr lang="en-US" smtClean="0"/>
              <a:pPr/>
              <a:t>2/14/2019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3A90C4-CA86-46CF-8FFF-FDF820C375A0}" type="datetimeFigureOut">
              <a:rPr lang="en-US" smtClean="0"/>
              <a:pPr/>
              <a:t>2/14/2019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A90C4-CA86-46CF-8FFF-FDF820C375A0}"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A90C4-CA86-46CF-8FFF-FDF820C375A0}"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FF394-C628-4340-8239-DBFE549A10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A90C4-CA86-46CF-8FFF-FDF820C375A0}" type="datetimeFigureOut">
              <a:rPr lang="en-US" smtClean="0"/>
              <a:pPr/>
              <a:t>2/14/2019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0FF394-C628-4340-8239-DBFE549A10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Focus </a:t>
            </a:r>
            <a:r>
              <a:rPr lang="en-US" smtClean="0"/>
              <a:t>Group Discussion</a:t>
            </a: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600200"/>
            <a:ext cx="8229600" cy="4648200"/>
          </a:xfrm>
        </p:spPr>
        <p:txBody>
          <a:bodyPr>
            <a:normAutofit fontScale="92500" lnSpcReduction="20000"/>
          </a:bodyPr>
          <a:lstStyle/>
          <a:p>
            <a:pPr algn="just">
              <a:buNone/>
            </a:pPr>
            <a:r>
              <a:rPr lang="en-US" b="1" dirty="0" smtClean="0"/>
              <a:t>e. Probe (Search): </a:t>
            </a:r>
            <a:r>
              <a:rPr lang="en-US" dirty="0" smtClean="0"/>
              <a:t>when necessary, ask participants to elaborate and encourage views by more people (e.g. could you better explain in more detail? Can you give us an example? Anyone sees things differently? Does anyone have a different experience to share?)</a:t>
            </a:r>
          </a:p>
          <a:p>
            <a:pPr algn="just">
              <a:buNone/>
            </a:pPr>
            <a:r>
              <a:rPr lang="en-US" b="1" dirty="0" smtClean="0"/>
              <a:t>f. Stay curious: </a:t>
            </a:r>
            <a:r>
              <a:rPr lang="en-US" dirty="0" smtClean="0"/>
              <a:t>after having facilitated the first many FGDs, do not presume you know what will be said in future discussions. That would delay capturing and pursuing new things coming up, and you will only document what you expect to hear.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b="1" dirty="0" smtClean="0"/>
              <a:t>g. Facilitate participation: </a:t>
            </a:r>
            <a:r>
              <a:rPr lang="en-US" dirty="0" smtClean="0"/>
              <a:t>attempt to include all participants in the discussion, e.g. direct questions to individuals, who are not talking, and mix away from others, who are too talkative, by involving the whole group again. </a:t>
            </a:r>
          </a:p>
          <a:p>
            <a:pPr algn="just">
              <a:buNone/>
            </a:pPr>
            <a:r>
              <a:rPr lang="en-US" b="1" dirty="0" smtClean="0"/>
              <a:t>h. Do no harm: </a:t>
            </a:r>
            <a:r>
              <a:rPr lang="en-US" dirty="0" smtClean="0"/>
              <a:t>keep in mind ethical consideration when bringing up sensitive topics. If a discussion is judged to be hurtful for some or will create problems after the FGD is finished, avoid further pursuing of the issue.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571500" indent="-571500" algn="just">
              <a:buAutoNum type="romanLcPeriod"/>
            </a:pPr>
            <a:r>
              <a:rPr lang="en-US" b="1" dirty="0" smtClean="0"/>
              <a:t>Coordinate with the note taker: </a:t>
            </a:r>
            <a:r>
              <a:rPr lang="en-US" dirty="0" smtClean="0"/>
              <a:t>make sure the pace of the discussion is aligned with the note taker; the discussion is not worth much if not documented properly.</a:t>
            </a:r>
          </a:p>
          <a:p>
            <a:pPr marL="571500" indent="-571500" algn="just">
              <a:buNone/>
            </a:pPr>
            <a:r>
              <a:rPr lang="en-US" b="1" dirty="0" smtClean="0"/>
              <a:t>j. Guide the interpreter: </a:t>
            </a:r>
            <a:r>
              <a:rPr lang="en-US" dirty="0" smtClean="0"/>
              <a:t>in case you use an interpreter, make sure that the person is well informed on the methodology, the topics, the terminology and aim of the FGD, as well as interpretation guidelines.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ELEMENTS OF A GOOD FOCUS GROUP DISCUSSION</a:t>
            </a:r>
            <a:endParaRPr lang="en-US" b="1" dirty="0"/>
          </a:p>
        </p:txBody>
      </p:sp>
      <p:sp>
        <p:nvSpPr>
          <p:cNvPr id="3" name="Content Placeholder 2"/>
          <p:cNvSpPr>
            <a:spLocks noGrp="1"/>
          </p:cNvSpPr>
          <p:nvPr>
            <p:ph idx="1"/>
          </p:nvPr>
        </p:nvSpPr>
        <p:spPr/>
        <p:txBody>
          <a:bodyPr/>
          <a:lstStyle/>
          <a:p>
            <a:pPr algn="just">
              <a:buNone/>
            </a:pPr>
            <a:r>
              <a:rPr lang="en-US" dirty="0" smtClean="0"/>
              <a:t>The followings are the basic elements of a good focus group discussion:</a:t>
            </a:r>
          </a:p>
          <a:p>
            <a:pPr algn="just">
              <a:buNone/>
            </a:pPr>
            <a:r>
              <a:rPr lang="en-US" dirty="0" smtClean="0"/>
              <a:t> </a:t>
            </a:r>
            <a:r>
              <a:rPr lang="en-US" b="1" dirty="0" smtClean="0"/>
              <a:t>1. Group size </a:t>
            </a:r>
            <a:r>
              <a:rPr lang="en-US" dirty="0" smtClean="0"/>
              <a:t>– keep it small Focus groups are usually pretty small to allow participation from all members. One study says that the recommended number of people per group is usually six to ten but some groups go as high as fifteen.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2. </a:t>
            </a:r>
            <a:r>
              <a:rPr lang="en-US" b="1" dirty="0" smtClean="0"/>
              <a:t>Time – keep it </a:t>
            </a:r>
            <a:r>
              <a:rPr lang="en-US" b="1" dirty="0" smtClean="0"/>
              <a:t>short:</a:t>
            </a:r>
          </a:p>
          <a:p>
            <a:pPr algn="just">
              <a:buNone/>
            </a:pPr>
            <a:r>
              <a:rPr lang="en-US" dirty="0" smtClean="0"/>
              <a:t>	</a:t>
            </a:r>
            <a:r>
              <a:rPr lang="en-US" dirty="0" smtClean="0"/>
              <a:t> </a:t>
            </a:r>
            <a:r>
              <a:rPr lang="en-US" dirty="0" smtClean="0"/>
              <a:t>Researchers generally agree on fixing a period of 1 ½ to 2 hours. </a:t>
            </a:r>
            <a:r>
              <a:rPr lang="en-US" dirty="0" smtClean="0"/>
              <a:t>This </a:t>
            </a:r>
            <a:r>
              <a:rPr lang="en-US" dirty="0" smtClean="0"/>
              <a:t>time allows for discussion but also accounts for potential </a:t>
            </a:r>
            <a:r>
              <a:rPr lang="en-US" dirty="0" smtClean="0"/>
              <a:t>tiredness </a:t>
            </a:r>
            <a:r>
              <a:rPr lang="en-US" dirty="0" smtClean="0"/>
              <a:t>that can set in with longer sessions</a:t>
            </a:r>
            <a:r>
              <a:rPr lang="en-US" dirty="0" smtClean="0"/>
              <a:t>.</a:t>
            </a:r>
          </a:p>
          <a:p>
            <a:pPr algn="just">
              <a:buNone/>
            </a:pPr>
            <a:r>
              <a:rPr lang="en-US" dirty="0" smtClean="0"/>
              <a:t>3. </a:t>
            </a:r>
            <a:r>
              <a:rPr lang="en-US" b="1" dirty="0" smtClean="0"/>
              <a:t>Location/set-up: </a:t>
            </a:r>
            <a:r>
              <a:rPr lang="en-US" dirty="0" smtClean="0"/>
              <a:t>A </a:t>
            </a:r>
            <a:r>
              <a:rPr lang="en-US" dirty="0" smtClean="0"/>
              <a:t>room, with comfortable chairs, in which people sitting around a table can talk and keep visual contact with each other is considered good enough to develop a </a:t>
            </a:r>
            <a:r>
              <a:rPr lang="en-US" dirty="0" smtClean="0"/>
              <a:t>discussion”. To </a:t>
            </a:r>
            <a:r>
              <a:rPr lang="en-US" dirty="0" smtClean="0"/>
              <a:t>avoid negative or positive associations with a particular site, building, or location, however, neutral locations can be </a:t>
            </a:r>
            <a:r>
              <a:rPr lang="en-US" dirty="0" smtClean="0"/>
              <a:t>helpful.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4. </a:t>
            </a:r>
            <a:r>
              <a:rPr lang="en-US" b="1" dirty="0" smtClean="0"/>
              <a:t>Group composition - staying </a:t>
            </a:r>
            <a:r>
              <a:rPr lang="en-US" b="1" dirty="0" smtClean="0"/>
              <a:t>focused: </a:t>
            </a:r>
            <a:r>
              <a:rPr lang="en-US" dirty="0" smtClean="0"/>
              <a:t>The </a:t>
            </a:r>
            <a:r>
              <a:rPr lang="en-US" dirty="0" smtClean="0"/>
              <a:t>main composition issue with focus groups is that the members have the defined characteristics that the research </a:t>
            </a:r>
            <a:r>
              <a:rPr lang="en-US" dirty="0" smtClean="0"/>
              <a:t>requires. So </a:t>
            </a:r>
            <a:r>
              <a:rPr lang="en-US" dirty="0" smtClean="0"/>
              <a:t>for at least one criterion the group is homogenous, but may not be in many other ways. </a:t>
            </a:r>
            <a:r>
              <a:rPr lang="en-US" dirty="0" smtClean="0"/>
              <a:t>Diversity </a:t>
            </a:r>
            <a:r>
              <a:rPr lang="en-US" dirty="0" smtClean="0"/>
              <a:t>in the group is desirable as extremely homogenous groups may produce </a:t>
            </a:r>
            <a:r>
              <a:rPr lang="en-US" dirty="0" smtClean="0"/>
              <a:t>unneeded discussion.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5. </a:t>
            </a:r>
            <a:r>
              <a:rPr lang="en-US" b="1" dirty="0" smtClean="0"/>
              <a:t>Design – good planning </a:t>
            </a:r>
            <a:r>
              <a:rPr lang="en-US" b="1" dirty="0" smtClean="0"/>
              <a:t>required:  </a:t>
            </a:r>
            <a:r>
              <a:rPr lang="en-US" dirty="0" smtClean="0"/>
              <a:t>The good design will include not just attention to the framing of the questions but also to strategies and tools for triggering good discussions, such as using scenarios, case histories, visualization exercises and other methods. The design will also allow for time for check ins, ground rules, possible breaks, as well as time for the consent forms and other logistics. The design phase will also consider issues such as childcare, and food. If there are focus groups being conducted in multiple languages or if there will be translation, these issues are addressed in the design phase.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sz="2800" b="1" dirty="0" smtClean="0"/>
              <a:t>6. Facilitation </a:t>
            </a:r>
            <a:r>
              <a:rPr lang="en-US" sz="2800" b="1" dirty="0" smtClean="0"/>
              <a:t>process: </a:t>
            </a:r>
            <a:r>
              <a:rPr lang="en-US" sz="2800" dirty="0" smtClean="0"/>
              <a:t>Focus group moderating requires skills and knowledge of the </a:t>
            </a:r>
            <a:r>
              <a:rPr lang="en-US" sz="2800" dirty="0" smtClean="0"/>
              <a:t>topic. </a:t>
            </a:r>
            <a:r>
              <a:rPr lang="en-US" sz="2800" dirty="0" smtClean="0"/>
              <a:t>There are processes in the planning/design that can aid facilitation but a good facilitator should “be at least capable of creating a relaxes atmosphere in which people can freely talk”. </a:t>
            </a:r>
            <a:endParaRPr lang="en-US" sz="2800" dirty="0" smtClean="0"/>
          </a:p>
          <a:p>
            <a:pPr algn="just">
              <a:buNone/>
            </a:pPr>
            <a:r>
              <a:rPr lang="en-US" sz="2800" b="1" dirty="0" smtClean="0"/>
              <a:t>7. Ethics </a:t>
            </a:r>
            <a:r>
              <a:rPr lang="en-US" sz="2800" dirty="0" smtClean="0"/>
              <a:t>– Focus groups are a form of social science research and face the same ethical issues of most other social science </a:t>
            </a:r>
            <a:r>
              <a:rPr lang="en-US" sz="2800" dirty="0" smtClean="0"/>
              <a:t>methods. All </a:t>
            </a:r>
            <a:r>
              <a:rPr lang="en-US" sz="2800" dirty="0" smtClean="0"/>
              <a:t>participants must sign a consent form, and that form should be clear about the scope and intent of the project and the right of participants to withdraw. During the focus groups only first names should be used. While the confidentially by the research team should be assured, there is no way to control the confidentially by the participants. Participants should be encouraged to keep the content of the focus group confidential but there is no way to enforce this practice. It must be clear that participants cannot be guaranteed to have confidentially. </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b="1" dirty="0" smtClean="0"/>
              <a:t>8. Recording </a:t>
            </a:r>
            <a:r>
              <a:rPr lang="en-US" b="1" dirty="0" smtClean="0"/>
              <a:t>data: </a:t>
            </a:r>
            <a:r>
              <a:rPr lang="en-US" dirty="0" smtClean="0"/>
              <a:t>Focus </a:t>
            </a:r>
            <a:r>
              <a:rPr lang="en-US" dirty="0" smtClean="0"/>
              <a:t>groups are recorded in some way, and “audio recording is usually considered less </a:t>
            </a:r>
            <a:r>
              <a:rPr lang="en-US" dirty="0" smtClean="0"/>
              <a:t>disturbing </a:t>
            </a:r>
            <a:r>
              <a:rPr lang="en-US" dirty="0" smtClean="0"/>
              <a:t>than video recording or another persons direct observation”. </a:t>
            </a:r>
            <a:r>
              <a:rPr lang="en-US" dirty="0" smtClean="0"/>
              <a:t>Sometimes </a:t>
            </a:r>
            <a:r>
              <a:rPr lang="en-US" dirty="0" smtClean="0"/>
              <a:t>a separate note-taker is used though a second person can act as a possible influence on </a:t>
            </a:r>
            <a:r>
              <a:rPr lang="en-US" dirty="0" smtClean="0"/>
              <a:t>participants. </a:t>
            </a:r>
          </a:p>
          <a:p>
            <a:pPr algn="just">
              <a:buNone/>
            </a:pPr>
            <a:r>
              <a:rPr lang="en-US" b="1" dirty="0" smtClean="0"/>
              <a:t>9. After focus </a:t>
            </a:r>
            <a:r>
              <a:rPr lang="en-US" b="1" dirty="0" smtClean="0"/>
              <a:t>group: </a:t>
            </a:r>
            <a:r>
              <a:rPr lang="en-US" dirty="0" smtClean="0"/>
              <a:t>Data </a:t>
            </a:r>
            <a:r>
              <a:rPr lang="en-US" dirty="0" smtClean="0"/>
              <a:t>should be labeled with time, date and location of the focus group and compiled </a:t>
            </a:r>
            <a:r>
              <a:rPr lang="en-US" dirty="0" smtClean="0"/>
              <a:t>always </a:t>
            </a:r>
            <a:r>
              <a:rPr lang="en-US" dirty="0" smtClean="0"/>
              <a:t>according to the research design.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&amp; Definition</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A </a:t>
            </a:r>
            <a:r>
              <a:rPr lang="en-US" dirty="0"/>
              <a:t>Focus Group Discussion (or FGD) is a qualitative research method in the social sciences, with a particular emphasis and application in the developmental program evaluation </a:t>
            </a:r>
            <a:r>
              <a:rPr lang="en-US" dirty="0" smtClean="0"/>
              <a:t>area.</a:t>
            </a:r>
          </a:p>
          <a:p>
            <a:pPr algn="just">
              <a:buNone/>
            </a:pPr>
            <a:r>
              <a:rPr lang="en-US" dirty="0" smtClean="0"/>
              <a:t>	FGDs </a:t>
            </a:r>
            <a:r>
              <a:rPr lang="en-US" dirty="0"/>
              <a:t>are a predetermined semi-structured interview led by a skilled moderator. The moderator asks broad questions to </a:t>
            </a:r>
            <a:r>
              <a:rPr lang="en-US" dirty="0" smtClean="0"/>
              <a:t>draw </a:t>
            </a:r>
            <a:r>
              <a:rPr lang="en-US" dirty="0"/>
              <a:t>responses and generate discussion among the participants. The moderator’s goal is to generate the maximum amount of discussion and opinions within a given time period.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A focus group discussion is a structured discussion used to obtain in-depth information (qualitative data - insight) from a group of people about a particular topic. The purpose of a focus group is to collect information about people’s opinions, beliefs, attitudes, perceptions, not to come to consensus or make a decision.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a:bodyPr>
          <a:lstStyle/>
          <a:p>
            <a:pPr algn="just">
              <a:buNone/>
            </a:pPr>
            <a:r>
              <a:rPr lang="en-US" dirty="0" smtClean="0"/>
              <a:t>	The aim of the FGD is to facilitate interaction and thereby produce, via snowballing of thoughts, deeper insights.</a:t>
            </a:r>
          </a:p>
          <a:p>
            <a:pPr algn="just">
              <a:buNone/>
            </a:pPr>
            <a:r>
              <a:rPr lang="en-US" dirty="0" smtClean="0"/>
              <a:t>	FGDs provide information on a group/community level. The strength of an FGD is the forum it creates for discussion between participants, thus obtain new ideas and explanations, which would not have come up during an individual or a household interview.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FGDs Design</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rabicPeriod"/>
            </a:pPr>
            <a:r>
              <a:rPr lang="en-US" b="1" dirty="0" smtClean="0"/>
              <a:t>Specific objectives of FGDs: </a:t>
            </a:r>
            <a:r>
              <a:rPr lang="en-US" dirty="0" smtClean="0"/>
              <a:t>which themes will they be covering and for which purpose.</a:t>
            </a:r>
          </a:p>
          <a:p>
            <a:pPr marL="514350" indent="-514350">
              <a:buAutoNum type="arabicPeriod"/>
            </a:pPr>
            <a:r>
              <a:rPr lang="en-US" b="1" dirty="0" smtClean="0"/>
              <a:t>Location, number &amp; timing of FGDs: </a:t>
            </a:r>
          </a:p>
          <a:p>
            <a:pPr marL="514350" indent="-514350">
              <a:buNone/>
            </a:pPr>
            <a:r>
              <a:rPr lang="en-US" dirty="0" smtClean="0"/>
              <a:t>a. Venue?</a:t>
            </a:r>
          </a:p>
          <a:p>
            <a:pPr marL="514350" indent="-514350">
              <a:buNone/>
            </a:pPr>
            <a:r>
              <a:rPr lang="en-US" dirty="0" smtClean="0"/>
              <a:t>b. Time?</a:t>
            </a:r>
          </a:p>
          <a:p>
            <a:pPr marL="514350" indent="-514350">
              <a:buNone/>
            </a:pPr>
            <a:r>
              <a:rPr lang="en-US" dirty="0" smtClean="0"/>
              <a:t>c. When?</a:t>
            </a:r>
          </a:p>
          <a:p>
            <a:pPr marL="514350" indent="-514350">
              <a:buNone/>
            </a:pPr>
            <a:r>
              <a:rPr lang="en-US" dirty="0" smtClean="0"/>
              <a:t>3. </a:t>
            </a:r>
            <a:r>
              <a:rPr lang="en-US" b="1" dirty="0" smtClean="0"/>
              <a:t>Composition of FGDs:</a:t>
            </a:r>
          </a:p>
          <a:p>
            <a:pPr marL="514350" indent="-514350">
              <a:buAutoNum type="alphaLcPeriod"/>
            </a:pPr>
            <a:r>
              <a:rPr lang="en-US" dirty="0" smtClean="0"/>
              <a:t>Participants selection, e.g. which different target groups will be covered?</a:t>
            </a:r>
          </a:p>
          <a:p>
            <a:pPr marL="514350" indent="-514350">
              <a:buAutoNum type="alphaLcPeriod"/>
            </a:pPr>
            <a:r>
              <a:rPr lang="en-US" dirty="0" smtClean="0"/>
              <a:t>Type of FGD will be categorized according to Age, Gender </a:t>
            </a:r>
          </a:p>
          <a:p>
            <a:pPr marL="514350" indent="-514350">
              <a:buNone/>
            </a:pPr>
            <a:r>
              <a:rPr lang="en-US" dirty="0" smtClean="0"/>
              <a:t> 	and diversity criteria </a:t>
            </a:r>
          </a:p>
          <a:p>
            <a:pPr marL="514350" indent="-514350">
              <a:buAutoNum type="arabicPeriod"/>
            </a:pPr>
            <a:endParaRPr lang="en-US" dirty="0" smtClean="0"/>
          </a:p>
          <a:p>
            <a:pPr marL="514350" indent="-514350">
              <a:buAutoNum type="arabicPeriod"/>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Facilitator</a:t>
            </a:r>
            <a:endParaRPr lang="en-US" dirty="0"/>
          </a:p>
        </p:txBody>
      </p:sp>
      <p:sp>
        <p:nvSpPr>
          <p:cNvPr id="3" name="Content Placeholder 2"/>
          <p:cNvSpPr>
            <a:spLocks noGrp="1"/>
          </p:cNvSpPr>
          <p:nvPr>
            <p:ph idx="1"/>
          </p:nvPr>
        </p:nvSpPr>
        <p:spPr/>
        <p:txBody>
          <a:bodyPr/>
          <a:lstStyle/>
          <a:p>
            <a:pPr algn="just">
              <a:buNone/>
            </a:pPr>
            <a:r>
              <a:rPr lang="en-US" dirty="0" smtClean="0"/>
              <a:t>	An FGD facilitator, who is responsible for introducing the FGD to all participants, guiding the discussions, facilitating participation, ensuring that the most important topics are covered considering the time available, and finally closing the discussion.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Taker</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A note taker, who is responsible for capturing the discussion, and later on elaborating on the notes and turning them into an electronic version. A recording device can be used by the note-taker (not as replacement to the note taking, but as complementary), in which case, participants should always be informed and asked for permission.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Facilitator</a:t>
            </a:r>
            <a:endParaRPr lang="en-US" dirty="0"/>
          </a:p>
        </p:txBody>
      </p:sp>
      <p:sp>
        <p:nvSpPr>
          <p:cNvPr id="3" name="Content Placeholder 2"/>
          <p:cNvSpPr>
            <a:spLocks noGrp="1"/>
          </p:cNvSpPr>
          <p:nvPr>
            <p:ph idx="1"/>
          </p:nvPr>
        </p:nvSpPr>
        <p:spPr/>
        <p:txBody>
          <a:bodyPr>
            <a:normAutofit/>
          </a:bodyPr>
          <a:lstStyle/>
          <a:p>
            <a:pPr algn="just">
              <a:buNone/>
            </a:pPr>
            <a:r>
              <a:rPr lang="en-US" b="1" dirty="0" smtClean="0"/>
              <a:t>a. Be neutral: </a:t>
            </a:r>
            <a:r>
              <a:rPr lang="en-US" dirty="0" smtClean="0"/>
              <a:t>Do not convey your own perceptions (neither directly nor indirectly though questions) and do not correct the informants, as there are no right or wrong answers. Even if someone says something which factually is wrong, leave it up to the group to correct, if they see it fit (factually wrong data are also data).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b="1" dirty="0" smtClean="0"/>
              <a:t>b. Be patient: </a:t>
            </a:r>
            <a:r>
              <a:rPr lang="en-US" dirty="0" smtClean="0"/>
              <a:t>do not finish people’s sentences and do not interrupt. Leave as much silence and pause as is needed for the group to think.</a:t>
            </a:r>
          </a:p>
          <a:p>
            <a:pPr algn="just">
              <a:buNone/>
            </a:pPr>
            <a:r>
              <a:rPr lang="en-US" b="1" dirty="0" smtClean="0"/>
              <a:t>c. Do not guess: </a:t>
            </a:r>
            <a:r>
              <a:rPr lang="en-US" dirty="0" smtClean="0"/>
              <a:t>ask for clarifications whenever needed, do not guess what was meant if you are not sure.</a:t>
            </a:r>
          </a:p>
          <a:p>
            <a:pPr algn="just">
              <a:buNone/>
            </a:pPr>
            <a:r>
              <a:rPr lang="en-US" b="1" dirty="0" smtClean="0"/>
              <a:t>d. Clarify terminology: </a:t>
            </a:r>
            <a:r>
              <a:rPr lang="en-US" dirty="0" smtClean="0"/>
              <a:t>make sure that all participants have a common understanding of any terms or phrases coming up.</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5817</TotalTime>
  <Words>1025</Words>
  <Application>Microsoft Office PowerPoint</Application>
  <PresentationFormat>On-screen Show (4:3)</PresentationFormat>
  <Paragraphs>56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Focus Group Discussion</vt:lpstr>
      <vt:lpstr>Meaning &amp; Definition</vt:lpstr>
      <vt:lpstr>Definition</vt:lpstr>
      <vt:lpstr>…Contd.</vt:lpstr>
      <vt:lpstr>FGDs Design</vt:lpstr>
      <vt:lpstr>Facilitator</vt:lpstr>
      <vt:lpstr>Note Taker</vt:lpstr>
      <vt:lpstr>Role of Facilitator</vt:lpstr>
      <vt:lpstr>…Contd.</vt:lpstr>
      <vt:lpstr>…Contd.</vt:lpstr>
      <vt:lpstr>…Contd.</vt:lpstr>
      <vt:lpstr>…Contd.</vt:lpstr>
      <vt:lpstr>ELEMENTS OF A GOOD FOCUS GROUP DISCUSSION</vt:lpstr>
      <vt:lpstr>…Contd.</vt:lpstr>
      <vt:lpstr>…Contd.</vt:lpstr>
      <vt:lpstr>…Contd.</vt:lpstr>
      <vt:lpstr>…Contd.</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Group Discussio</dc:title>
  <dc:creator>dell</dc:creator>
  <cp:lastModifiedBy>dell</cp:lastModifiedBy>
  <cp:revision>20</cp:revision>
  <dcterms:created xsi:type="dcterms:W3CDTF">2019-01-24T03:21:23Z</dcterms:created>
  <dcterms:modified xsi:type="dcterms:W3CDTF">2019-02-18T03:39:32Z</dcterms:modified>
</cp:coreProperties>
</file>